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1" r:id="rId4"/>
    <p:sldId id="259" r:id="rId5"/>
    <p:sldId id="257" r:id="rId6"/>
    <p:sldId id="260" r:id="rId7"/>
    <p:sldId id="262" r:id="rId8"/>
    <p:sldId id="263" r:id="rId9"/>
  </p:sldIdLst>
  <p:sldSz cx="12192000" cy="6858000"/>
  <p:notesSz cx="6858000" cy="9144000"/>
  <p:custDataLst>
    <p:tags r:id="rId1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  <p15:guide id="7" orient="horz" pos="3022" userDrawn="1">
          <p15:clr>
            <a:srgbClr val="A4A3A4"/>
          </p15:clr>
        </p15:guide>
        <p15:guide id="8" orient="horz" pos="3135" userDrawn="1">
          <p15:clr>
            <a:srgbClr val="A4A3A4"/>
          </p15:clr>
        </p15:guide>
        <p15:guide id="9" orient="horz" pos="572" userDrawn="1">
          <p15:clr>
            <a:srgbClr val="A4A3A4"/>
          </p15:clr>
        </p15:guide>
        <p15:guide id="10" orient="horz" pos="1253" userDrawn="1">
          <p15:clr>
            <a:srgbClr val="A4A3A4"/>
          </p15:clr>
        </p15:guide>
        <p15:guide id="11" orient="horz" pos="2001" userDrawn="1">
          <p15:clr>
            <a:srgbClr val="A4A3A4"/>
          </p15:clr>
        </p15:guide>
        <p15:guide id="12" pos="3749" userDrawn="1">
          <p15:clr>
            <a:srgbClr val="A4A3A4"/>
          </p15:clr>
        </p15:guide>
        <p15:guide id="13" pos="363" userDrawn="1">
          <p15:clr>
            <a:srgbClr val="A4A3A4"/>
          </p15:clr>
        </p15:guide>
        <p15:guide id="14" pos="7317" userDrawn="1">
          <p15:clr>
            <a:srgbClr val="A4A3A4"/>
          </p15:clr>
        </p15:guide>
        <p15:guide id="15" pos="3900" userDrawn="1">
          <p15:clr>
            <a:srgbClr val="A4A3A4"/>
          </p15:clr>
        </p15:guide>
        <p15:guide id="16" pos="2752" userDrawn="1">
          <p15:clr>
            <a:srgbClr val="A4A3A4"/>
          </p15:clr>
        </p15:guide>
        <p15:guide id="17" pos="2569" userDrawn="1">
          <p15:clr>
            <a:srgbClr val="A4A3A4"/>
          </p15:clr>
        </p15:guide>
        <p15:guide id="18" pos="1541" userDrawn="1">
          <p15:clr>
            <a:srgbClr val="A4A3A4"/>
          </p15:clr>
        </p15:guide>
        <p15:guide id="19" pos="1360" userDrawn="1">
          <p15:clr>
            <a:srgbClr val="A4A3A4"/>
          </p15:clr>
        </p15:guide>
        <p15:guide id="20" pos="4928" userDrawn="1">
          <p15:clr>
            <a:srgbClr val="A4A3A4"/>
          </p15:clr>
        </p15:guide>
        <p15:guide id="21" pos="5111" userDrawn="1">
          <p15:clr>
            <a:srgbClr val="A4A3A4"/>
          </p15:clr>
        </p15:guide>
        <p15:guide id="22" pos="6139" userDrawn="1">
          <p15:clr>
            <a:srgbClr val="A4A3A4"/>
          </p15:clr>
        </p15:guide>
        <p15:guide id="23" pos="6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Lindqvist" initials="ML" lastIdx="3" clrIdx="0">
    <p:extLst>
      <p:ext uri="{19B8F6BF-5375-455C-9EA6-DF929625EA0E}">
        <p15:presenceInfo xmlns:p15="http://schemas.microsoft.com/office/powerpoint/2012/main" userId="S-1-5-21-2401176923-1108262827-754777720-17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7E"/>
    <a:srgbClr val="F0A5C3"/>
    <a:srgbClr val="7DC8F0"/>
    <a:srgbClr val="009FE4"/>
    <a:srgbClr val="D2E182"/>
    <a:srgbClr val="B0CB0B"/>
    <a:srgbClr val="E6007E"/>
    <a:srgbClr val="FFB900"/>
    <a:srgbClr val="EBF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Objects="1" showGuides="1">
      <p:cViewPr varScale="1">
        <p:scale>
          <a:sx n="64" d="100"/>
          <a:sy n="64" d="100"/>
        </p:scale>
        <p:origin x="768" y="68"/>
      </p:cViewPr>
      <p:guideLst>
        <p:guide orient="horz" pos="2115"/>
        <p:guide orient="horz" pos="278"/>
        <p:guide orient="horz" pos="4042"/>
        <p:guide orient="horz" pos="1162"/>
        <p:guide orient="horz" pos="3974"/>
        <p:guide orient="horz" pos="3816"/>
        <p:guide orient="horz" pos="3022"/>
        <p:guide orient="horz" pos="3135"/>
        <p:guide orient="horz" pos="572"/>
        <p:guide orient="horz" pos="1253"/>
        <p:guide orient="horz" pos="2001"/>
        <p:guide pos="3749"/>
        <p:guide pos="363"/>
        <p:guide pos="7317"/>
        <p:guide pos="3900"/>
        <p:guide pos="2752"/>
        <p:guide pos="2569"/>
        <p:guide pos="1541"/>
        <p:guide pos="1360"/>
        <p:guide pos="4928"/>
        <p:guide pos="5111"/>
        <p:guide pos="6139"/>
        <p:guide pos="6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A533-60AC-44C0-B84B-FCA2A1650258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F18B-6733-442E-B7B4-69E7D2E57F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2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FDA3-B0B5-4894-A737-0FC3459D609F}" type="datetimeFigureOut">
              <a:rPr lang="sv-SE" smtClean="0"/>
              <a:pPr/>
              <a:t>2023-11-15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8F7C9-FBDD-47A0-B9D7-977B78E559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8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354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ildobjekt 26">
            <a:extLst>
              <a:ext uri="{FF2B5EF4-FFF2-40B4-BE49-F238E27FC236}">
                <a16:creationId xmlns:a16="http://schemas.microsoft.com/office/drawing/2014/main" id="{52753511-62F7-4E14-BB20-D7A438BCC5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7A4790E8-FC37-49F6-8692-3A9B86C0864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3D9A8033-6197-468F-BF48-780D44E44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1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9934" y="332657"/>
            <a:ext cx="5376333" cy="15120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9934" y="1844676"/>
            <a:ext cx="5376333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47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62399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932" y="332657"/>
            <a:ext cx="5376333" cy="15120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932" y="1844676"/>
            <a:ext cx="5376333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80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9934" y="441326"/>
            <a:ext cx="5376333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0203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62399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932" y="441326"/>
            <a:ext cx="5376333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3528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11040533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575734" y="3357564"/>
            <a:ext cx="8303684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88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11040533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>
          <a:xfrm>
            <a:off x="6239934" y="3357564"/>
            <a:ext cx="537633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>
          <a:xfrm>
            <a:off x="575734" y="3357564"/>
            <a:ext cx="537633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6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75733" y="1844675"/>
            <a:ext cx="5418667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844675"/>
            <a:ext cx="5418667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66736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0" indent="0">
              <a:buNone/>
              <a:defRPr sz="1600"/>
            </a:lvl1pPr>
            <a:lvl2pPr marL="466725" indent="-285750">
              <a:buFont typeface="Arial" panose="020B0604020202020204" pitchFamily="34" charset="0"/>
              <a:buChar char="•"/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4344459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8113183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707694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844675"/>
            <a:ext cx="537633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6242954" y="1844675"/>
            <a:ext cx="537633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80763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mo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2928000" y="914400"/>
            <a:ext cx="6336000" cy="4684714"/>
          </a:xfrm>
          <a:custGeom>
            <a:avLst/>
            <a:gdLst>
              <a:gd name="connsiteX0" fmla="*/ 2513287 w 6334804"/>
              <a:gd name="connsiteY0" fmla="*/ 0 h 4684714"/>
              <a:gd name="connsiteX1" fmla="*/ 3782311 w 6334804"/>
              <a:gd name="connsiteY1" fmla="*/ 656273 h 4684714"/>
              <a:gd name="connsiteX2" fmla="*/ 4374523 w 6334804"/>
              <a:gd name="connsiteY2" fmla="*/ 462280 h 4684714"/>
              <a:gd name="connsiteX3" fmla="*/ 5381488 w 6334804"/>
              <a:gd name="connsiteY3" fmla="*/ 1469391 h 4684714"/>
              <a:gd name="connsiteX4" fmla="*/ 5352600 w 6334804"/>
              <a:gd name="connsiteY4" fmla="*/ 1702594 h 4684714"/>
              <a:gd name="connsiteX5" fmla="*/ 6334804 w 6334804"/>
              <a:gd name="connsiteY5" fmla="*/ 3141029 h 4684714"/>
              <a:gd name="connsiteX6" fmla="*/ 4793404 w 6334804"/>
              <a:gd name="connsiteY6" fmla="*/ 4684714 h 4684714"/>
              <a:gd name="connsiteX7" fmla="*/ 1411402 w 6334804"/>
              <a:gd name="connsiteY7" fmla="*/ 4684714 h 4684714"/>
              <a:gd name="connsiteX8" fmla="*/ 0 w 6334804"/>
              <a:gd name="connsiteY8" fmla="*/ 3271045 h 4684714"/>
              <a:gd name="connsiteX9" fmla="*/ 998712 w 6334804"/>
              <a:gd name="connsiteY9" fmla="*/ 1921352 h 4684714"/>
              <a:gd name="connsiteX10" fmla="*/ 955379 w 6334804"/>
              <a:gd name="connsiteY10" fmla="*/ 1558132 h 4684714"/>
              <a:gd name="connsiteX11" fmla="*/ 2513287 w 6334804"/>
              <a:gd name="connsiteY11" fmla="*/ 0 h 4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34804" h="4684714">
                <a:moveTo>
                  <a:pt x="2513287" y="0"/>
                </a:moveTo>
                <a:cubicBezTo>
                  <a:pt x="3037405" y="0"/>
                  <a:pt x="3499618" y="260033"/>
                  <a:pt x="3782311" y="656273"/>
                </a:cubicBezTo>
                <a:cubicBezTo>
                  <a:pt x="3947388" y="534511"/>
                  <a:pt x="4151670" y="462280"/>
                  <a:pt x="4374523" y="462280"/>
                </a:cubicBezTo>
                <a:cubicBezTo>
                  <a:pt x="4929592" y="462280"/>
                  <a:pt x="5381488" y="912178"/>
                  <a:pt x="5381488" y="1469391"/>
                </a:cubicBezTo>
                <a:cubicBezTo>
                  <a:pt x="5381488" y="1549877"/>
                  <a:pt x="5371171" y="1628299"/>
                  <a:pt x="5352600" y="1702594"/>
                </a:cubicBezTo>
                <a:cubicBezTo>
                  <a:pt x="5928304" y="1927543"/>
                  <a:pt x="6334804" y="2486820"/>
                  <a:pt x="6334804" y="3141029"/>
                </a:cubicBezTo>
                <a:cubicBezTo>
                  <a:pt x="6334804" y="3993358"/>
                  <a:pt x="5645611" y="4684714"/>
                  <a:pt x="4793404" y="4684714"/>
                </a:cubicBezTo>
                <a:cubicBezTo>
                  <a:pt x="4793404" y="4684714"/>
                  <a:pt x="4793404" y="4684714"/>
                  <a:pt x="1411402" y="4684714"/>
                </a:cubicBezTo>
                <a:cubicBezTo>
                  <a:pt x="631417" y="4684714"/>
                  <a:pt x="0" y="4051143"/>
                  <a:pt x="0" y="3271045"/>
                </a:cubicBezTo>
                <a:cubicBezTo>
                  <a:pt x="0" y="2635410"/>
                  <a:pt x="420945" y="2096771"/>
                  <a:pt x="998712" y="1921352"/>
                </a:cubicBezTo>
                <a:cubicBezTo>
                  <a:pt x="971887" y="1803718"/>
                  <a:pt x="955379" y="1681957"/>
                  <a:pt x="955379" y="1558132"/>
                </a:cubicBezTo>
                <a:cubicBezTo>
                  <a:pt x="955379" y="697548"/>
                  <a:pt x="1652827" y="0"/>
                  <a:pt x="2513287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684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4134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D25663-0EB7-4F8A-92C7-C93119B9BF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CA8BB441-5810-4BED-A2A0-4C448C0F463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2086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51275C2-767D-49D0-9542-EC7C75E9C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83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hjä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/>
          </p:cNvSpPr>
          <p:nvPr userDrawn="1"/>
        </p:nvSpPr>
        <p:spPr bwMode="auto">
          <a:xfrm>
            <a:off x="1595143" y="3298680"/>
            <a:ext cx="4375213" cy="2426668"/>
          </a:xfrm>
          <a:custGeom>
            <a:avLst/>
            <a:gdLst>
              <a:gd name="T0" fmla="*/ 2594 w 3070"/>
              <a:gd name="T1" fmla="*/ 825 h 2270"/>
              <a:gd name="T2" fmla="*/ 2608 w 3070"/>
              <a:gd name="T3" fmla="*/ 712 h 2270"/>
              <a:gd name="T4" fmla="*/ 2120 w 3070"/>
              <a:gd name="T5" fmla="*/ 224 h 2270"/>
              <a:gd name="T6" fmla="*/ 1833 w 3070"/>
              <a:gd name="T7" fmla="*/ 318 h 2270"/>
              <a:gd name="T8" fmla="*/ 1218 w 3070"/>
              <a:gd name="T9" fmla="*/ 0 h 2270"/>
              <a:gd name="T10" fmla="*/ 463 w 3070"/>
              <a:gd name="T11" fmla="*/ 755 h 2270"/>
              <a:gd name="T12" fmla="*/ 484 w 3070"/>
              <a:gd name="T13" fmla="*/ 931 h 2270"/>
              <a:gd name="T14" fmla="*/ 0 w 3070"/>
              <a:gd name="T15" fmla="*/ 1585 h 2270"/>
              <a:gd name="T16" fmla="*/ 684 w 3070"/>
              <a:gd name="T17" fmla="*/ 2270 h 2270"/>
              <a:gd name="T18" fmla="*/ 2323 w 3070"/>
              <a:gd name="T19" fmla="*/ 2270 h 2270"/>
              <a:gd name="T20" fmla="*/ 3070 w 3070"/>
              <a:gd name="T21" fmla="*/ 1522 h 2270"/>
              <a:gd name="T22" fmla="*/ 2594 w 3070"/>
              <a:gd name="T23" fmla="*/ 825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0" h="2270">
                <a:moveTo>
                  <a:pt x="2594" y="825"/>
                </a:moveTo>
                <a:cubicBezTo>
                  <a:pt x="2603" y="789"/>
                  <a:pt x="2608" y="751"/>
                  <a:pt x="2608" y="712"/>
                </a:cubicBezTo>
                <a:cubicBezTo>
                  <a:pt x="2608" y="442"/>
                  <a:pt x="2389" y="224"/>
                  <a:pt x="2120" y="224"/>
                </a:cubicBezTo>
                <a:cubicBezTo>
                  <a:pt x="2012" y="224"/>
                  <a:pt x="1913" y="259"/>
                  <a:pt x="1833" y="318"/>
                </a:cubicBezTo>
                <a:cubicBezTo>
                  <a:pt x="1696" y="126"/>
                  <a:pt x="1472" y="0"/>
                  <a:pt x="1218" y="0"/>
                </a:cubicBezTo>
                <a:cubicBezTo>
                  <a:pt x="801" y="0"/>
                  <a:pt x="463" y="338"/>
                  <a:pt x="463" y="755"/>
                </a:cubicBezTo>
                <a:cubicBezTo>
                  <a:pt x="463" y="815"/>
                  <a:pt x="471" y="874"/>
                  <a:pt x="484" y="931"/>
                </a:cubicBezTo>
                <a:cubicBezTo>
                  <a:pt x="204" y="1016"/>
                  <a:pt x="0" y="1277"/>
                  <a:pt x="0" y="1585"/>
                </a:cubicBezTo>
                <a:cubicBezTo>
                  <a:pt x="0" y="1963"/>
                  <a:pt x="306" y="2270"/>
                  <a:pt x="684" y="2270"/>
                </a:cubicBezTo>
                <a:cubicBezTo>
                  <a:pt x="2323" y="2270"/>
                  <a:pt x="2323" y="2270"/>
                  <a:pt x="2323" y="2270"/>
                </a:cubicBezTo>
                <a:cubicBezTo>
                  <a:pt x="2736" y="2270"/>
                  <a:pt x="3070" y="1935"/>
                  <a:pt x="3070" y="1522"/>
                </a:cubicBezTo>
                <a:cubicBezTo>
                  <a:pt x="3070" y="1205"/>
                  <a:pt x="2873" y="934"/>
                  <a:pt x="2594" y="82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90000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</a:pP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3019406" y="522514"/>
            <a:ext cx="6238800" cy="5541284"/>
          </a:xfrm>
          <a:custGeom>
            <a:avLst/>
            <a:gdLst>
              <a:gd name="connsiteX0" fmla="*/ 1686149 w 6237432"/>
              <a:gd name="connsiteY0" fmla="*/ 0 h 5541284"/>
              <a:gd name="connsiteX1" fmla="*/ 3064926 w 6237432"/>
              <a:gd name="connsiteY1" fmla="*/ 742058 h 5541284"/>
              <a:gd name="connsiteX2" fmla="*/ 3117618 w 6237432"/>
              <a:gd name="connsiteY2" fmla="*/ 777185 h 5541284"/>
              <a:gd name="connsiteX3" fmla="*/ 3170311 w 6237432"/>
              <a:gd name="connsiteY3" fmla="*/ 742058 h 5541284"/>
              <a:gd name="connsiteX4" fmla="*/ 4549088 w 6237432"/>
              <a:gd name="connsiteY4" fmla="*/ 0 h 5541284"/>
              <a:gd name="connsiteX5" fmla="*/ 4698383 w 6237432"/>
              <a:gd name="connsiteY5" fmla="*/ 6586 h 5541284"/>
              <a:gd name="connsiteX6" fmla="*/ 6182545 w 6237432"/>
              <a:gd name="connsiteY6" fmla="*/ 1299699 h 5541284"/>
              <a:gd name="connsiteX7" fmla="*/ 6184740 w 6237432"/>
              <a:gd name="connsiteY7" fmla="*/ 1308481 h 5541284"/>
              <a:gd name="connsiteX8" fmla="*/ 6184740 w 6237432"/>
              <a:gd name="connsiteY8" fmla="*/ 1310676 h 5541284"/>
              <a:gd name="connsiteX9" fmla="*/ 6237432 w 6237432"/>
              <a:gd name="connsiteY9" fmla="*/ 1736591 h 5541284"/>
              <a:gd name="connsiteX10" fmla="*/ 5815895 w 6237432"/>
              <a:gd name="connsiteY10" fmla="*/ 3240466 h 5541284"/>
              <a:gd name="connsiteX11" fmla="*/ 3993625 w 6237432"/>
              <a:gd name="connsiteY11" fmla="*/ 5067070 h 5541284"/>
              <a:gd name="connsiteX12" fmla="*/ 3117618 w 6237432"/>
              <a:gd name="connsiteY12" fmla="*/ 5541284 h 5541284"/>
              <a:gd name="connsiteX13" fmla="*/ 2241612 w 6237432"/>
              <a:gd name="connsiteY13" fmla="*/ 5067070 h 5541284"/>
              <a:gd name="connsiteX14" fmla="*/ 419342 w 6237432"/>
              <a:gd name="connsiteY14" fmla="*/ 3240466 h 5541284"/>
              <a:gd name="connsiteX15" fmla="*/ 0 w 6237432"/>
              <a:gd name="connsiteY15" fmla="*/ 1736591 h 5541284"/>
              <a:gd name="connsiteX16" fmla="*/ 50497 w 6237432"/>
              <a:gd name="connsiteY16" fmla="*/ 1310676 h 5541284"/>
              <a:gd name="connsiteX17" fmla="*/ 50497 w 6237432"/>
              <a:gd name="connsiteY17" fmla="*/ 1308481 h 5541284"/>
              <a:gd name="connsiteX18" fmla="*/ 52692 w 6237432"/>
              <a:gd name="connsiteY18" fmla="*/ 1299699 h 5541284"/>
              <a:gd name="connsiteX19" fmla="*/ 1536854 w 6237432"/>
              <a:gd name="connsiteY19" fmla="*/ 6586 h 5541284"/>
              <a:gd name="connsiteX20" fmla="*/ 1686149 w 6237432"/>
              <a:gd name="connsiteY20" fmla="*/ 0 h 554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37432" h="5541284">
                <a:moveTo>
                  <a:pt x="1686149" y="0"/>
                </a:moveTo>
                <a:cubicBezTo>
                  <a:pt x="2256980" y="0"/>
                  <a:pt x="2761946" y="294189"/>
                  <a:pt x="3064926" y="742058"/>
                </a:cubicBezTo>
                <a:cubicBezTo>
                  <a:pt x="3075904" y="759621"/>
                  <a:pt x="3093468" y="781576"/>
                  <a:pt x="3117618" y="777185"/>
                </a:cubicBezTo>
                <a:cubicBezTo>
                  <a:pt x="3141769" y="781576"/>
                  <a:pt x="3159333" y="759621"/>
                  <a:pt x="3170311" y="742058"/>
                </a:cubicBezTo>
                <a:cubicBezTo>
                  <a:pt x="3475486" y="294189"/>
                  <a:pt x="3978257" y="0"/>
                  <a:pt x="4549088" y="0"/>
                </a:cubicBezTo>
                <a:cubicBezTo>
                  <a:pt x="4599585" y="0"/>
                  <a:pt x="4650082" y="2195"/>
                  <a:pt x="4698383" y="6586"/>
                </a:cubicBezTo>
                <a:cubicBezTo>
                  <a:pt x="5444855" y="39518"/>
                  <a:pt x="6015686" y="577400"/>
                  <a:pt x="6182545" y="1299699"/>
                </a:cubicBezTo>
                <a:cubicBezTo>
                  <a:pt x="6182545" y="1301894"/>
                  <a:pt x="6182545" y="1304090"/>
                  <a:pt x="6184740" y="1308481"/>
                </a:cubicBezTo>
                <a:cubicBezTo>
                  <a:pt x="6184740" y="1308481"/>
                  <a:pt x="6184740" y="1308481"/>
                  <a:pt x="6184740" y="1310676"/>
                </a:cubicBezTo>
                <a:cubicBezTo>
                  <a:pt x="6217673" y="1446793"/>
                  <a:pt x="6237432" y="1589497"/>
                  <a:pt x="6237432" y="1736591"/>
                </a:cubicBezTo>
                <a:cubicBezTo>
                  <a:pt x="6237432" y="2261301"/>
                  <a:pt x="6096920" y="2766251"/>
                  <a:pt x="5815895" y="3240466"/>
                </a:cubicBezTo>
                <a:cubicBezTo>
                  <a:pt x="5409727" y="3923247"/>
                  <a:pt x="4715947" y="4537969"/>
                  <a:pt x="3993625" y="5067070"/>
                </a:cubicBezTo>
                <a:cubicBezTo>
                  <a:pt x="3567697" y="5381017"/>
                  <a:pt x="3319605" y="5541284"/>
                  <a:pt x="3117618" y="5541284"/>
                </a:cubicBezTo>
                <a:cubicBezTo>
                  <a:pt x="2924414" y="5541284"/>
                  <a:pt x="2656562" y="5381017"/>
                  <a:pt x="2241612" y="5067070"/>
                </a:cubicBezTo>
                <a:cubicBezTo>
                  <a:pt x="1525877" y="4526992"/>
                  <a:pt x="825510" y="3923247"/>
                  <a:pt x="419342" y="3240466"/>
                </a:cubicBezTo>
                <a:cubicBezTo>
                  <a:pt x="138317" y="2766251"/>
                  <a:pt x="0" y="2261301"/>
                  <a:pt x="0" y="1736591"/>
                </a:cubicBezTo>
                <a:cubicBezTo>
                  <a:pt x="0" y="1589497"/>
                  <a:pt x="17564" y="1446793"/>
                  <a:pt x="50497" y="1310676"/>
                </a:cubicBezTo>
                <a:cubicBezTo>
                  <a:pt x="50497" y="1308481"/>
                  <a:pt x="50497" y="1308481"/>
                  <a:pt x="50497" y="1308481"/>
                </a:cubicBezTo>
                <a:cubicBezTo>
                  <a:pt x="52692" y="1304090"/>
                  <a:pt x="52692" y="1301894"/>
                  <a:pt x="52692" y="1299699"/>
                </a:cubicBezTo>
                <a:cubicBezTo>
                  <a:pt x="219551" y="577400"/>
                  <a:pt x="790382" y="39518"/>
                  <a:pt x="1536854" y="6586"/>
                </a:cubicBezTo>
                <a:cubicBezTo>
                  <a:pt x="1585155" y="2195"/>
                  <a:pt x="1635652" y="0"/>
                  <a:pt x="1686149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lIns="90000" tIns="0" rIns="90000" bIns="288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81595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369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00AFE19-220C-4D46-B2D1-A18687E3C3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A970D43E-7880-4F5A-B4C6-3EBC46702F4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520E900-7DD2-4FFD-8A7C-097DEFA546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CC073CA-979D-4CF8-814C-05490F6385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1501FF33-3E2C-4969-AD81-929B0C56A40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43824EC3-3E9F-4573-9D9A-0C684070EA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7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B0CB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 dirty="0"/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3647728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D2E18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49852AE-E8D8-401E-B134-C93F3E15F64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73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7DC8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3A114A3-F526-44D5-8F89-536D36D4779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6800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4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0A5C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7D90598-2E4E-4342-9D37-3326872E619B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27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andsfigur 18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FFB9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FE57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51317DF-B9BA-45E4-80C4-3E49AD4D4A4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8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31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Rak 25"/>
          <p:cNvCxnSpPr/>
          <p:nvPr userDrawn="1"/>
        </p:nvCxnSpPr>
        <p:spPr>
          <a:xfrm>
            <a:off x="575552" y="6230344"/>
            <a:ext cx="11040533" cy="0"/>
          </a:xfrm>
          <a:prstGeom prst="line">
            <a:avLst/>
          </a:prstGeom>
          <a:ln w="6350" cap="rnd">
            <a:solidFill>
              <a:srgbClr val="009FE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15120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5734" y="1844676"/>
            <a:ext cx="11040533" cy="4213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75733" y="6348682"/>
            <a:ext cx="528000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Vänster klammerparentes 3"/>
          <p:cNvSpPr/>
          <p:nvPr userDrawn="1"/>
        </p:nvSpPr>
        <p:spPr>
          <a:xfrm flipH="1">
            <a:off x="12432704" y="425450"/>
            <a:ext cx="288032" cy="1419225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7" name="Rak 6"/>
          <p:cNvCxnSpPr/>
          <p:nvPr userDrawn="1"/>
        </p:nvCxnSpPr>
        <p:spPr>
          <a:xfrm flipH="1">
            <a:off x="12192000" y="425450"/>
            <a:ext cx="240704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>
            <a:stCxn id="4" idx="2"/>
          </p:cNvCxnSpPr>
          <p:nvPr userDrawn="1"/>
        </p:nvCxnSpPr>
        <p:spPr>
          <a:xfrm flipH="1">
            <a:off x="12192000" y="1844675"/>
            <a:ext cx="240704" cy="1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änster klammerparentes 11"/>
          <p:cNvSpPr/>
          <p:nvPr userDrawn="1"/>
        </p:nvSpPr>
        <p:spPr>
          <a:xfrm rot="5400000">
            <a:off x="5989045" y="-5801171"/>
            <a:ext cx="216024" cy="11042649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15" name="Rak 14"/>
          <p:cNvCxnSpPr/>
          <p:nvPr userDrawn="1"/>
        </p:nvCxnSpPr>
        <p:spPr>
          <a:xfrm>
            <a:off x="-288709" y="6057900"/>
            <a:ext cx="288709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-1827510" y="3064832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sp>
        <p:nvSpPr>
          <p:cNvPr id="16" name="textruta 15"/>
          <p:cNvSpPr txBox="1"/>
          <p:nvPr userDrawn="1"/>
        </p:nvSpPr>
        <p:spPr>
          <a:xfrm>
            <a:off x="5470616" y="-705723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cxnSp>
        <p:nvCxnSpPr>
          <p:cNvPr id="18" name="Rak 17"/>
          <p:cNvCxnSpPr>
            <a:stCxn id="12" idx="2"/>
          </p:cNvCxnSpPr>
          <p:nvPr userDrawn="1"/>
        </p:nvCxnSpPr>
        <p:spPr>
          <a:xfrm>
            <a:off x="575733" y="-171834"/>
            <a:ext cx="0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 userDrawn="1"/>
        </p:nvCxnSpPr>
        <p:spPr>
          <a:xfrm flipH="1">
            <a:off x="11618382" y="-171834"/>
            <a:ext cx="1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 userDrawn="1"/>
        </p:nvSpPr>
        <p:spPr>
          <a:xfrm>
            <a:off x="12720737" y="957861"/>
            <a:ext cx="7553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Rubrikyta</a:t>
            </a:r>
          </a:p>
        </p:txBody>
      </p:sp>
      <p:sp>
        <p:nvSpPr>
          <p:cNvPr id="24" name="Vänster klammerparentes 23"/>
          <p:cNvSpPr/>
          <p:nvPr userDrawn="1"/>
        </p:nvSpPr>
        <p:spPr>
          <a:xfrm>
            <a:off x="-576741" y="425450"/>
            <a:ext cx="288032" cy="5632450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25" name="Rak 24"/>
          <p:cNvCxnSpPr/>
          <p:nvPr userDrawn="1"/>
        </p:nvCxnSpPr>
        <p:spPr>
          <a:xfrm>
            <a:off x="-288709" y="425450"/>
            <a:ext cx="288709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8399179" y="6348681"/>
            <a:ext cx="1209792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GB" sz="900" smtClean="0">
                <a:solidFill>
                  <a:schemeClr val="accent1"/>
                </a:solidFill>
              </a:defRPr>
            </a:lvl1pPr>
          </a:lstStyle>
          <a:p>
            <a:r>
              <a:rPr lang="sv-SE" noProof="0" dirty="0"/>
              <a:t>2019-05-20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9456" y="6348681"/>
            <a:ext cx="7104000" cy="2458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GB" sz="900">
                <a:solidFill>
                  <a:schemeClr val="accent1"/>
                </a:solidFill>
              </a:defRPr>
            </a:lvl1pPr>
          </a:lstStyle>
          <a:p>
            <a:endParaRPr lang="sv-SE" noProof="0" dirty="0"/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38092D51-8C53-49F9-9859-FC10B1023E6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085" y="6346800"/>
            <a:ext cx="1116000" cy="241703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8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1" r:id="rId3"/>
    <p:sldLayoutId id="2147483672" r:id="rId4"/>
    <p:sldLayoutId id="2147483658" r:id="rId5"/>
    <p:sldLayoutId id="2147483673" r:id="rId6"/>
    <p:sldLayoutId id="2147483674" r:id="rId7"/>
    <p:sldLayoutId id="2147483675" r:id="rId8"/>
    <p:sldLayoutId id="2147483650" r:id="rId9"/>
    <p:sldLayoutId id="2147483656" r:id="rId10"/>
    <p:sldLayoutId id="2147483661" r:id="rId11"/>
    <p:sldLayoutId id="2147483662" r:id="rId12"/>
    <p:sldLayoutId id="2147483663" r:id="rId13"/>
    <p:sldLayoutId id="2147483659" r:id="rId14"/>
    <p:sldLayoutId id="2147483660" r:id="rId15"/>
    <p:sldLayoutId id="2147483652" r:id="rId16"/>
    <p:sldLayoutId id="2147483654" r:id="rId17"/>
    <p:sldLayoutId id="2147483657" r:id="rId18"/>
    <p:sldLayoutId id="2147483667" r:id="rId19"/>
    <p:sldLayoutId id="2147483668" r:id="rId20"/>
    <p:sldLayoutId id="2147483655" r:id="rId2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36575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9138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900113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folksam.se/forsakringar/idrottsforsakring/sportdykning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lksam.se/forsakringar/idrottsforsakring/forsakring-genom-riksidrottsforbundet/foreningsforsakring-bas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olksam.sport@folksam.se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ena.lindqvist@folksam.se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 Sportdykarförbundet - medlemsförsäkring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2023-11-15</a:t>
            </a:r>
          </a:p>
        </p:txBody>
      </p:sp>
    </p:spTree>
    <p:extLst>
      <p:ext uri="{BB962C8B-B14F-4D97-AF65-F5344CB8AC3E}">
        <p14:creationId xmlns:p14="http://schemas.microsoft.com/office/powerpoint/2010/main" val="9697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62A9FEB7-63D4-CDC9-EC11-E0D5472A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1512018"/>
          </a:xfrm>
        </p:spPr>
        <p:txBody>
          <a:bodyPr anchor="t">
            <a:normAutofit/>
          </a:bodyPr>
          <a:lstStyle/>
          <a:p>
            <a:r>
              <a:rPr lang="sv-SE" dirty="0"/>
              <a:t>Medlem i förbundet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B2D81C-EC4C-1FC6-E8C9-63EFFC2BE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5733" y="1844675"/>
            <a:ext cx="5418667" cy="428148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Olycksfallsförsäkring med reseskydd vid dykning</a:t>
            </a:r>
          </a:p>
          <a:p>
            <a:r>
              <a:rPr lang="sv-SE" dirty="0"/>
              <a:t>Tjänsten Råd och Vård för idrottsskador ingår</a:t>
            </a:r>
          </a:p>
          <a:p>
            <a:r>
              <a:rPr lang="sv-SE" dirty="0"/>
              <a:t>Kompletterar hemförsäkringens reseskydd </a:t>
            </a:r>
          </a:p>
          <a:p>
            <a:r>
              <a:rPr lang="sv-SE" dirty="0"/>
              <a:t>Reseskydd högst 45 dagar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Se mer på folksam.se</a:t>
            </a:r>
          </a:p>
          <a:p>
            <a:pPr marL="0" indent="0">
              <a:buNone/>
            </a:pPr>
            <a:r>
              <a:rPr lang="sv-SE" i="1" dirty="0">
                <a:hlinkClick r:id="rId2"/>
              </a:rPr>
              <a:t>https://www.folksam.se/forsakringar/idrottsforsakring/sportdykning</a:t>
            </a:r>
            <a:endParaRPr lang="sv-SE" i="1" dirty="0"/>
          </a:p>
          <a:p>
            <a:pPr marL="0" indent="0">
              <a:buNone/>
            </a:pPr>
            <a:endParaRPr lang="sv-SE" i="1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Platshållare för bild 7">
            <a:extLst>
              <a:ext uri="{FF2B5EF4-FFF2-40B4-BE49-F238E27FC236}">
                <a16:creationId xmlns:a16="http://schemas.microsoft.com/office/drawing/2014/main" id="{0360C8F8-8CE6-33C6-FFF0-6D52986202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/>
        </p:blipFill>
        <p:spPr>
          <a:xfrm>
            <a:off x="7338838" y="1844675"/>
            <a:ext cx="3136190" cy="4281488"/>
          </a:xfrm>
          <a:noFill/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836FD4-3600-9F53-ACD6-8AE34BD4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5733" y="6348682"/>
            <a:ext cx="528000" cy="241703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77FE8C-F1C2-4836-9107-962F8D87D201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CB2EA134-4A3B-0CFC-BEAB-3628D68596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99456" y="6348681"/>
            <a:ext cx="7104000" cy="245812"/>
          </a:xfrm>
        </p:spPr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581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4D215-C420-0BAE-66AF-DCA06FDB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Tjänsten Råd och Vård för idrottsskador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A95E36-84A5-3B73-C7E3-002B22A17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Tjänsten ingår i medlemsförsäkringen</a:t>
            </a:r>
          </a:p>
          <a:p>
            <a:r>
              <a:rPr lang="sv-SE" dirty="0"/>
              <a:t>Boka tid hos </a:t>
            </a:r>
            <a:r>
              <a:rPr lang="sv-SE" dirty="0" err="1"/>
              <a:t>fysio</a:t>
            </a:r>
            <a:r>
              <a:rPr lang="sv-SE" dirty="0"/>
              <a:t> på telefon 020-44 11 11 –  öppet </a:t>
            </a:r>
            <a:r>
              <a:rPr lang="sv-SE" dirty="0" err="1"/>
              <a:t>kl</a:t>
            </a:r>
            <a:r>
              <a:rPr lang="sv-SE" dirty="0"/>
              <a:t> 8-17 vardagar</a:t>
            </a:r>
          </a:p>
          <a:p>
            <a:r>
              <a:rPr lang="sv-SE" dirty="0"/>
              <a:t>Fysio tar emot skadeanmälan och gör en första bedömning på telefon.</a:t>
            </a:r>
          </a:p>
          <a:p>
            <a:r>
              <a:rPr lang="sv-SE" dirty="0"/>
              <a:t>Vid behov av vidare bedömning bokas medlem in till läkare eller </a:t>
            </a:r>
            <a:r>
              <a:rPr lang="sv-SE" dirty="0" err="1"/>
              <a:t>fysio</a:t>
            </a:r>
            <a:r>
              <a:rPr lang="sv-SE" dirty="0"/>
              <a:t> inom nätverket</a:t>
            </a:r>
          </a:p>
          <a:p>
            <a:r>
              <a:rPr lang="sv-SE" dirty="0"/>
              <a:t>Det ingår högst 2 </a:t>
            </a:r>
            <a:r>
              <a:rPr lang="sv-SE" dirty="0" err="1"/>
              <a:t>fysiobesök</a:t>
            </a:r>
            <a:r>
              <a:rPr lang="sv-SE" dirty="0"/>
              <a:t>, ett läkarbesök och en röntgen för att få sin skada bedömd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i="1" dirty="0"/>
              <a:t>Detta gäller inte akuta skador som ska hanteras av akutmottagning eller liknande.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1851A56-DAD0-CF2F-C6D1-B4935825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AE3C3FB-D4CA-CB27-8A2F-41DB01F6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59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D2B33-AEDC-3888-5A1A-E2391075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Medlemsförsäkring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171B16A1-E37C-9E0A-A4F8-4FA51B61FD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819603"/>
              </p:ext>
            </p:extLst>
          </p:nvPr>
        </p:nvGraphicFramePr>
        <p:xfrm>
          <a:off x="555516" y="923655"/>
          <a:ext cx="11039474" cy="564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737">
                  <a:extLst>
                    <a:ext uri="{9D8B030D-6E8A-4147-A177-3AD203B41FA5}">
                      <a16:colId xmlns:a16="http://schemas.microsoft.com/office/drawing/2014/main" val="2786570254"/>
                    </a:ext>
                  </a:extLst>
                </a:gridCol>
                <a:gridCol w="5519737">
                  <a:extLst>
                    <a:ext uri="{9D8B030D-6E8A-4147-A177-3AD203B41FA5}">
                      <a16:colId xmlns:a16="http://schemas.microsoft.com/office/drawing/2014/main" val="1186228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0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Akutvårdsersättning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500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0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Tandskadekostnader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Upp till ett prisbasbelopp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919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Skadad eller sönderklippt hjälm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Upp till 1 500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46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Skadade idrottskläder och glasögon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Upp till 3 000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61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Medicinsk invaliditet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79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1-4% medicinsk invaliditet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3 500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82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5-74%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Beräknas på 350 000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0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75% eller högre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700 000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48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Dödsfall oavsett orsak tom 70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1 prisbasbelopp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89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Kristerapi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Upp till 10 behandlingstillfällen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680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Kostnader för tryckskillnadsskada inom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Upp till 6% av ett prisbasbelopp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9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Kostnader för tryckskillnadsskada utanför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Högst 5 prisbasbelopp per skadetillfälle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87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Merkostnader för hemtransport vid resa utanför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Nödvändiga och skäliga kostnader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50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i="1" dirty="0"/>
                        <a:t>Prisbasbeloppet år 2023 är 52 500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57751"/>
                  </a:ext>
                </a:extLst>
              </a:tr>
            </a:tbl>
          </a:graphicData>
        </a:graphic>
      </p:graphicFrame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78ECF6-2738-7F90-7D6E-D6727ACC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25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A352C8-408C-6053-6265-F43A5E75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Reseförsäkring – hem och medlemsförsäkring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3187B3BE-7EC7-0D3A-FF9A-113C337FB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28937"/>
              </p:ext>
            </p:extLst>
          </p:nvPr>
        </p:nvGraphicFramePr>
        <p:xfrm>
          <a:off x="575733" y="764704"/>
          <a:ext cx="9021187" cy="548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4643">
                  <a:extLst>
                    <a:ext uri="{9D8B030D-6E8A-4147-A177-3AD203B41FA5}">
                      <a16:colId xmlns:a16="http://schemas.microsoft.com/office/drawing/2014/main" val="358199202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318504619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33491174"/>
                    </a:ext>
                  </a:extLst>
                </a:gridCol>
              </a:tblGrid>
              <a:tr h="720635">
                <a:tc>
                  <a:txBody>
                    <a:bodyPr/>
                    <a:lstStyle/>
                    <a:p>
                      <a:r>
                        <a:rPr lang="sv-SE" sz="1400" dirty="0"/>
                        <a:t>Ersättningsmoment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Medlemsförsäkring</a:t>
                      </a:r>
                    </a:p>
                    <a:p>
                      <a:r>
                        <a:rPr lang="sv-SE" sz="1400" dirty="0"/>
                        <a:t>Sv Sportdykarförbundet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Hemförsäkring Folksam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67149"/>
                  </a:ext>
                </a:extLst>
              </a:tr>
              <a:tr h="557911">
                <a:tc>
                  <a:txBody>
                    <a:bodyPr/>
                    <a:lstStyle/>
                    <a:p>
                      <a:r>
                        <a:rPr lang="sv-SE" sz="1400" dirty="0"/>
                        <a:t>Kostnader för vård/skada upp till 45 dagar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</a:t>
                      </a:r>
                    </a:p>
                    <a:p>
                      <a:r>
                        <a:rPr lang="sv-SE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62308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r>
                        <a:rPr lang="sv-SE" sz="1400" dirty="0"/>
                        <a:t>Ansvarsförsäkring Sak och Personskada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 – upp till 10 mkr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62602"/>
                  </a:ext>
                </a:extLst>
              </a:tr>
              <a:tr h="557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Kostnader för tryckskillnadsskada inom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296350"/>
                  </a:ext>
                </a:extLst>
              </a:tr>
              <a:tr h="557911">
                <a:tc>
                  <a:txBody>
                    <a:bodyPr/>
                    <a:lstStyle/>
                    <a:p>
                      <a:r>
                        <a:rPr lang="sv-SE" sz="1400" dirty="0"/>
                        <a:t>Kostnader för tryckskillnadsskada utanför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 – högst 5 prisbasbelopp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08168"/>
                  </a:ext>
                </a:extLst>
              </a:tr>
              <a:tr h="288687">
                <a:tc>
                  <a:txBody>
                    <a:bodyPr/>
                    <a:lstStyle/>
                    <a:p>
                      <a:r>
                        <a:rPr lang="sv-SE" sz="1400" dirty="0"/>
                        <a:t>Tillgång till 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605499"/>
                  </a:ext>
                </a:extLst>
              </a:tr>
              <a:tr h="395186">
                <a:tc>
                  <a:txBody>
                    <a:bodyPr/>
                    <a:lstStyle/>
                    <a:p>
                      <a:r>
                        <a:rPr lang="sv-SE" sz="1400" dirty="0"/>
                        <a:t>Medicinsk invaliditet och dödsfall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25009"/>
                  </a:ext>
                </a:extLst>
              </a:tr>
              <a:tr h="557911">
                <a:tc>
                  <a:txBody>
                    <a:bodyPr/>
                    <a:lstStyle/>
                    <a:p>
                      <a:r>
                        <a:rPr lang="sv-SE" sz="1400" dirty="0"/>
                        <a:t>Verksamhetstid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Gäller under dykning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Gäller under hela resan oavsett aktivitet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977713"/>
                  </a:ext>
                </a:extLst>
              </a:tr>
              <a:tr h="720635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Gäller inte för yrkesverksamma dykare.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Gäller inte för yrkesverksamma dykare.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358801"/>
                  </a:ext>
                </a:extLst>
              </a:tr>
              <a:tr h="720635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Går att förlänga från dag 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57211"/>
                  </a:ext>
                </a:extLst>
              </a:tr>
            </a:tbl>
          </a:graphicData>
        </a:graphic>
      </p:graphicFrame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CB17692-24F2-C983-11E9-297CA257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53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79620D-25B6-998F-50DA-851B9296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Försäkring för ideella ledare och föreningens försäkringar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3C659D-F2EF-6447-D58F-18C1A974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Föreningsförsäkring Bas innehåller en olycksfallsförsäkring med ett idrottsreseskydd som gäller för alla ideella ledare, domare </a:t>
            </a:r>
            <a:r>
              <a:rPr lang="sv-SE" dirty="0" err="1"/>
              <a:t>mfl.</a:t>
            </a:r>
            <a:r>
              <a:rPr lang="sv-SE" dirty="0"/>
              <a:t> Det ingår även en kristerapiförsäkring för händelser som inträffar under idrott som tex dödsfall.</a:t>
            </a:r>
          </a:p>
          <a:p>
            <a:r>
              <a:rPr lang="sv-SE" dirty="0"/>
              <a:t>Föreningsförsäkring Bas innehåller också en Ansvarsförsäkring för Sak och Personskada för all ideelle idrottslig verksamhet – gäller för förening och förbund.</a:t>
            </a:r>
          </a:p>
          <a:p>
            <a:pPr marL="0" indent="0">
              <a:buNone/>
            </a:pPr>
            <a:r>
              <a:rPr lang="sv-SE" dirty="0"/>
              <a:t>I Föreningsförsäkring Bas ingår även momenten förmögenhetsbrott, patientansvar, styrelseansvarsförsäkring och rättsskydd. Premien för Föreningsförsäkring Bas står RF för.</a:t>
            </a:r>
          </a:p>
          <a:p>
            <a:pPr marL="0" indent="0">
              <a:buNone/>
            </a:pPr>
            <a:r>
              <a:rPr lang="sv-SE" dirty="0"/>
              <a:t>Här kan du läsa mer om förbundets och föreningens försäkringar via RF Föreningsförsäkring – 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https://www.folksam.se/forsakringar/idrottsforsakring/forsakring-genom-riksidrottsforbundet/foreningsforsakring-bas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94E709-2AF9-2CA2-AF01-A3FCAD0B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1E0517-C849-BCB2-D407-FB9B378F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32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AA4F4-1495-ABB1-79BE-14E8B1A4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1B035A-3B95-4000-48D4-3989CAB2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Ring tjänsten Råd och Vård för idrottsskador - 020-44 11 11 för att anmäla ny skada.</a:t>
            </a:r>
          </a:p>
          <a:p>
            <a:r>
              <a:rPr lang="sv-SE" dirty="0"/>
              <a:t>Ring Folksam direkt - 0771-950 950 om det handlar om en äldre skada.</a:t>
            </a:r>
          </a:p>
          <a:p>
            <a:r>
              <a:rPr lang="sv-SE" dirty="0"/>
              <a:t>Vid skada utomland kontakta SOS +46 8 13 60 60</a:t>
            </a:r>
          </a:p>
          <a:p>
            <a:r>
              <a:rPr lang="sv-SE" dirty="0"/>
              <a:t>Vid frågor om försäkring – via e-post </a:t>
            </a:r>
            <a:r>
              <a:rPr lang="sv-SE" dirty="0">
                <a:hlinkClick r:id="rId2"/>
              </a:rPr>
              <a:t>folksam.sport@folksam.se</a:t>
            </a:r>
            <a:r>
              <a:rPr lang="sv-SE" dirty="0"/>
              <a:t> eller via telefon 0771-950 950 Affärsstöd </a:t>
            </a:r>
            <a:r>
              <a:rPr lang="sv-SE" dirty="0" err="1"/>
              <a:t>Idrott&amp;Hälsa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B6888C-0720-4A31-041E-D4B33730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EA949F1-425C-9AB4-1F1C-EABB18E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774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DE5573-2203-36ED-9820-F9E266DD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mig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AE4C5C-EC4C-4327-24F7-3E313925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Lena Lindqvist</a:t>
            </a:r>
          </a:p>
          <a:p>
            <a:pPr marL="0" indent="0">
              <a:buNone/>
            </a:pPr>
            <a:r>
              <a:rPr lang="sv-SE" dirty="0"/>
              <a:t>Kundansvarig</a:t>
            </a:r>
          </a:p>
          <a:p>
            <a:pPr marL="0" indent="0">
              <a:buNone/>
            </a:pPr>
            <a:r>
              <a:rPr lang="sv-SE" dirty="0" err="1"/>
              <a:t>Idrott&amp;Hälsa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lena.lindqvist@folksam.se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0708-315181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68E942A-D7FD-BC58-E6CA-6EFBA496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E44712-C4B4-CAAD-D59B-5F671928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5332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Office-tema">
  <a:themeElements>
    <a:clrScheme name="Folksam">
      <a:dk1>
        <a:sysClr val="windowText" lastClr="000000"/>
      </a:dk1>
      <a:lt1>
        <a:sysClr val="window" lastClr="FFFFFF"/>
      </a:lt1>
      <a:dk2>
        <a:srgbClr val="0A4682"/>
      </a:dk2>
      <a:lt2>
        <a:srgbClr val="F2EEE6"/>
      </a:lt2>
      <a:accent1>
        <a:srgbClr val="009FE4"/>
      </a:accent1>
      <a:accent2>
        <a:srgbClr val="E6007E"/>
      </a:accent2>
      <a:accent3>
        <a:srgbClr val="B0CB0B"/>
      </a:accent3>
      <a:accent4>
        <a:srgbClr val="FFB9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" id="{2B597B92-0493-4476-A6B3-3A56ED492ACE}" vid="{D30619CE-9B8D-43E0-84C9-5AB6E32E47E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Folksam</Template>
  <TotalTime>1766</TotalTime>
  <Words>521</Words>
  <Application>Microsoft Office PowerPoint</Application>
  <PresentationFormat>Bredbild</PresentationFormat>
  <Paragraphs>96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Sv Sportdykarförbundet - medlemsförsäkring</vt:lpstr>
      <vt:lpstr>Medlem i förbundet</vt:lpstr>
      <vt:lpstr>Tjänsten Råd och Vård för idrottsskador</vt:lpstr>
      <vt:lpstr>Medlemsförsäkring</vt:lpstr>
      <vt:lpstr>Reseförsäkring – hem och medlemsförsäkring</vt:lpstr>
      <vt:lpstr>Försäkring för ideella ledare och föreningens försäkringar</vt:lpstr>
      <vt:lpstr>Summering</vt:lpstr>
      <vt:lpstr>Tack för mig</vt:lpstr>
    </vt:vector>
  </TitlesOfParts>
  <Company>Folksam Insurance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 Sportdykarförbundet - medlemsförsäkring</dc:title>
  <dc:creator>Lena Lindqvist</dc:creator>
  <cp:lastModifiedBy>Lena Lindqvist</cp:lastModifiedBy>
  <cp:revision>18</cp:revision>
  <dcterms:created xsi:type="dcterms:W3CDTF">2023-11-13T08:56:19Z</dcterms:created>
  <dcterms:modified xsi:type="dcterms:W3CDTF">2023-11-15T10:41:00Z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9c2d45-cf8f-4adf-a778-3c33aaf3f9b7_Enabled">
    <vt:lpwstr>true</vt:lpwstr>
  </property>
  <property fmtid="{D5CDD505-2E9C-101B-9397-08002B2CF9AE}" pid="3" name="MSIP_Label_149c2d45-cf8f-4adf-a778-3c33aaf3f9b7_SetDate">
    <vt:lpwstr>2022-05-06T08:02:16Z</vt:lpwstr>
  </property>
  <property fmtid="{D5CDD505-2E9C-101B-9397-08002B2CF9AE}" pid="4" name="MSIP_Label_149c2d45-cf8f-4adf-a778-3c33aaf3f9b7_Method">
    <vt:lpwstr>Privileged</vt:lpwstr>
  </property>
  <property fmtid="{D5CDD505-2E9C-101B-9397-08002B2CF9AE}" pid="5" name="MSIP_Label_149c2d45-cf8f-4adf-a778-3c33aaf3f9b7_Name">
    <vt:lpwstr>149c2d45-cf8f-4adf-a778-3c33aaf3f9b7</vt:lpwstr>
  </property>
  <property fmtid="{D5CDD505-2E9C-101B-9397-08002B2CF9AE}" pid="6" name="MSIP_Label_149c2d45-cf8f-4adf-a778-3c33aaf3f9b7_SiteId">
    <vt:lpwstr>04368cd7-79db-48c2-a243-1f6c2025dec8</vt:lpwstr>
  </property>
  <property fmtid="{D5CDD505-2E9C-101B-9397-08002B2CF9AE}" pid="7" name="MSIP_Label_149c2d45-cf8f-4adf-a778-3c33aaf3f9b7_ActionId">
    <vt:lpwstr>c4cdc7fc-2e46-4b24-a23a-c6ad625ee52e</vt:lpwstr>
  </property>
  <property fmtid="{D5CDD505-2E9C-101B-9397-08002B2CF9AE}" pid="8" name="MSIP_Label_149c2d45-cf8f-4adf-a778-3c33aaf3f9b7_ContentBits">
    <vt:lpwstr>0</vt:lpwstr>
  </property>
</Properties>
</file>